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934" autoAdjust="0"/>
    <p:restoredTop sz="94660"/>
  </p:normalViewPr>
  <p:slideViewPr>
    <p:cSldViewPr snapToGrid="0">
      <p:cViewPr varScale="1">
        <p:scale>
          <a:sx n="73" d="100"/>
          <a:sy n="73" d="100"/>
        </p:scale>
        <p:origin x="-87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89332510-F68F-4C1F-80C7-FD6A9C4B077C}" type="datetimeFigureOut">
              <a:rPr lang="it-IT" smtClean="0"/>
              <a:pPr/>
              <a:t>22/06/2018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1BAD382C-B81B-4539-A7FD-E42BBA6F5DE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49030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2510-F68F-4C1F-80C7-FD6A9C4B077C}" type="datetimeFigureOut">
              <a:rPr lang="it-IT" smtClean="0"/>
              <a:pPr/>
              <a:t>22/06/2018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382C-B81B-4539-A7FD-E42BBA6F5DE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30987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2510-F68F-4C1F-80C7-FD6A9C4B077C}" type="datetimeFigureOut">
              <a:rPr lang="it-IT" smtClean="0"/>
              <a:pPr/>
              <a:t>22/06/2018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382C-B81B-4539-A7FD-E42BBA6F5DE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15046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2510-F68F-4C1F-80C7-FD6A9C4B077C}" type="datetimeFigureOut">
              <a:rPr lang="it-IT" smtClean="0"/>
              <a:pPr/>
              <a:t>22/06/2018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382C-B81B-4539-A7FD-E42BBA6F5DE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2866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2510-F68F-4C1F-80C7-FD6A9C4B077C}" type="datetimeFigureOut">
              <a:rPr lang="it-IT" smtClean="0"/>
              <a:pPr/>
              <a:t>22/06/2018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382C-B81B-4539-A7FD-E42BBA6F5DE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581403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2510-F68F-4C1F-80C7-FD6A9C4B077C}" type="datetimeFigureOut">
              <a:rPr lang="it-IT" smtClean="0"/>
              <a:pPr/>
              <a:t>22/06/2018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382C-B81B-4539-A7FD-E42BBA6F5DE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755423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2510-F68F-4C1F-80C7-FD6A9C4B077C}" type="datetimeFigureOut">
              <a:rPr lang="it-IT" smtClean="0"/>
              <a:pPr/>
              <a:t>22/06/2018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382C-B81B-4539-A7FD-E42BBA6F5DE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13645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2510-F68F-4C1F-80C7-FD6A9C4B077C}" type="datetimeFigureOut">
              <a:rPr lang="it-IT" smtClean="0"/>
              <a:pPr/>
              <a:t>22/06/2018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382C-B81B-4539-A7FD-E42BBA6F5DE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53035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2510-F68F-4C1F-80C7-FD6A9C4B077C}" type="datetimeFigureOut">
              <a:rPr lang="it-IT" smtClean="0"/>
              <a:pPr/>
              <a:t>22/06/2018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AD382C-B81B-4539-A7FD-E42BBA6F5DE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458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32510-F68F-4C1F-80C7-FD6A9C4B077C}" type="datetimeFigureOut">
              <a:rPr lang="it-IT" smtClean="0"/>
              <a:pPr/>
              <a:t>22/06/2018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1BAD382C-B81B-4539-A7FD-E42BBA6F5DE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68007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blipFill>
            <a:blip r:embed="rId2" cstate="print"/>
            <a:stretch>
              <a:fillRect/>
            </a:stretch>
          </a:blip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89332510-F68F-4C1F-80C7-FD6A9C4B077C}" type="datetimeFigureOut">
              <a:rPr lang="it-IT" smtClean="0"/>
              <a:pPr/>
              <a:t>22/06/2018</a:t>
            </a:fld>
            <a:endParaRPr lang="it-IT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it-IT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1BAD382C-B81B-4539-A7FD-E42BBA6F5DE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945666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89332510-F68F-4C1F-80C7-FD6A9C4B077C}" type="datetimeFigureOut">
              <a:rPr lang="it-IT" smtClean="0"/>
              <a:pPr/>
              <a:t>22/06/2018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1BAD382C-B81B-4539-A7FD-E42BBA6F5DE5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84903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s://it.wikipedia.org/wiki/Permutazione" TargetMode="External"/><Relationship Id="rId7" Type="http://schemas.openxmlformats.org/officeDocument/2006/relationships/hyperlink" Target="https://it.wikipedia.org/wiki/Umorismo" TargetMode="External"/><Relationship Id="rId2" Type="http://schemas.openxmlformats.org/officeDocument/2006/relationships/hyperlink" Target="https://it.wikipedia.org/wiki/Lingua_greca_antica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it.wikipedia.org/wiki/Frase" TargetMode="External"/><Relationship Id="rId5" Type="http://schemas.openxmlformats.org/officeDocument/2006/relationships/hyperlink" Target="https://it.wikipedia.org/wiki/Parola" TargetMode="External"/><Relationship Id="rId4" Type="http://schemas.openxmlformats.org/officeDocument/2006/relationships/hyperlink" Target="https://it.wikipedia.org/wiki/Grafema" TargetMode="External"/><Relationship Id="rId9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z="9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MODULO PON </a:t>
            </a:r>
            <a:r>
              <a:rPr lang="it-IT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it-IT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2682082"/>
            <a:ext cx="9144000" cy="1655762"/>
          </a:xfrm>
        </p:spPr>
        <p:txBody>
          <a:bodyPr>
            <a:normAutofit/>
          </a:bodyPr>
          <a:lstStyle/>
          <a:p>
            <a:r>
              <a:rPr lang="it-IT" sz="4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«L’ITALIANO PER TUTTI»</a:t>
            </a:r>
            <a:endParaRPr lang="it-IT" sz="48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2958353" y="4337844"/>
            <a:ext cx="708211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/>
              <a:t>ESPERTO:</a:t>
            </a:r>
            <a:r>
              <a:rPr lang="it-IT" sz="3200" dirty="0"/>
              <a:t> PROF. GIOVANNI SAVARESE </a:t>
            </a:r>
            <a:r>
              <a:rPr lang="it-IT" sz="3200" b="1" dirty="0"/>
              <a:t>TUTOR:</a:t>
            </a:r>
            <a:r>
              <a:rPr lang="it-IT" sz="3200" dirty="0"/>
              <a:t> PROF.SSA </a:t>
            </a:r>
            <a:r>
              <a:rPr lang="it-IT" sz="3200" dirty="0" err="1"/>
              <a:t>M.LUIGIA</a:t>
            </a:r>
            <a:r>
              <a:rPr lang="it-IT" sz="3200" dirty="0"/>
              <a:t> </a:t>
            </a:r>
            <a:r>
              <a:rPr lang="it-IT" sz="3200" dirty="0" smtClean="0"/>
              <a:t>PAOLILLO</a:t>
            </a:r>
          </a:p>
          <a:p>
            <a:endParaRPr lang="it-IT" sz="3200" b="1" dirty="0" smtClean="0"/>
          </a:p>
          <a:p>
            <a:endParaRPr lang="it-IT" sz="3200" b="1" dirty="0"/>
          </a:p>
        </p:txBody>
      </p:sp>
    </p:spTree>
    <p:extLst>
      <p:ext uri="{BB962C8B-B14F-4D97-AF65-F5344CB8AC3E}">
        <p14:creationId xmlns:p14="http://schemas.microsoft.com/office/powerpoint/2010/main" xmlns="" val="1439033834"/>
      </p:ext>
    </p:extLst>
  </p:cSld>
  <p:clrMapOvr>
    <a:masterClrMapping/>
  </p:clrMapOvr>
  <p:transition spd="slow" advClick="0" advTm="7000">
    <p:sndAc>
      <p:stSnd>
        <p:snd r:embed="rId2" name="arrow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360250F7-F964-4030-9167-E9E430B96D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7512" y="1195754"/>
            <a:ext cx="9228201" cy="4657041"/>
          </a:xfrm>
        </p:spPr>
        <p:txBody>
          <a:bodyPr>
            <a:normAutofit/>
          </a:bodyPr>
          <a:lstStyle/>
          <a:p>
            <a:r>
              <a:rPr lang="it-I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la riduzione ad un certo punto diventa impossibile, le parole assumono la forma di un trapezio. Così:</a:t>
            </a:r>
          </a:p>
          <a:p>
            <a:pPr algn="r"/>
            <a:r>
              <a:rPr lang="it-I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EPOCA</a:t>
            </a:r>
          </a:p>
          <a:p>
            <a:pPr algn="r"/>
            <a:r>
              <a:rPr lang="it-I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POCA</a:t>
            </a:r>
          </a:p>
          <a:p>
            <a:pPr algn="r"/>
            <a:r>
              <a:rPr lang="it-I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693481332"/>
      </p:ext>
    </p:extLst>
  </p:cSld>
  <p:clrMapOvr>
    <a:masterClrMapping/>
  </p:clrMapOvr>
  <p:transition spd="slow" advClick="0" advTm="7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5E5260B2-4025-4BAE-8814-EB7699D8F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ALUNNI PARTECIPANTI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xmlns="" id="{6A19EEAF-66A8-48D7-9D7F-F4EE2223E6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it-IT" dirty="0"/>
              <a:t>Ambrosio Angelo	</a:t>
            </a:r>
            <a:r>
              <a:rPr lang="it-IT" dirty="0" err="1"/>
              <a:t>Licone</a:t>
            </a:r>
            <a:r>
              <a:rPr lang="it-IT" dirty="0"/>
              <a:t> Pasquale</a:t>
            </a:r>
          </a:p>
          <a:p>
            <a:r>
              <a:rPr lang="it-IT" dirty="0"/>
              <a:t>Bonaparte Saverio	Manna Francesco</a:t>
            </a:r>
          </a:p>
          <a:p>
            <a:r>
              <a:rPr lang="it-IT" dirty="0"/>
              <a:t>Casillo Francesco	</a:t>
            </a:r>
            <a:r>
              <a:rPr lang="it-IT" dirty="0" err="1"/>
              <a:t>Rendina</a:t>
            </a:r>
            <a:r>
              <a:rPr lang="it-IT" dirty="0"/>
              <a:t> </a:t>
            </a:r>
            <a:r>
              <a:rPr lang="it-IT" dirty="0" smtClean="0"/>
              <a:t>Ferdinando       </a:t>
            </a:r>
            <a:endParaRPr lang="it-IT" dirty="0"/>
          </a:p>
          <a:p>
            <a:r>
              <a:rPr lang="it-IT" dirty="0" err="1"/>
              <a:t>Cerrato</a:t>
            </a:r>
            <a:r>
              <a:rPr lang="it-IT" dirty="0"/>
              <a:t> Antonio	Stana </a:t>
            </a:r>
            <a:r>
              <a:rPr lang="it-IT" dirty="0" err="1" smtClean="0"/>
              <a:t>Redola</a:t>
            </a:r>
            <a:r>
              <a:rPr lang="it-IT" dirty="0" smtClean="0"/>
              <a:t>  </a:t>
            </a:r>
            <a:endParaRPr lang="it-IT" dirty="0"/>
          </a:p>
          <a:p>
            <a:r>
              <a:rPr lang="it-IT" dirty="0"/>
              <a:t>El </a:t>
            </a:r>
            <a:r>
              <a:rPr lang="it-IT" dirty="0" err="1"/>
              <a:t>Filili</a:t>
            </a:r>
            <a:r>
              <a:rPr lang="it-IT" dirty="0"/>
              <a:t> </a:t>
            </a:r>
            <a:r>
              <a:rPr lang="it-IT" dirty="0" err="1" smtClean="0"/>
              <a:t>Yousra</a:t>
            </a:r>
            <a:r>
              <a:rPr lang="it-IT" dirty="0" smtClean="0"/>
              <a:t>                </a:t>
            </a:r>
            <a:r>
              <a:rPr lang="it-IT" dirty="0" err="1" smtClean="0"/>
              <a:t>Vitiello</a:t>
            </a:r>
            <a:r>
              <a:rPr lang="it-IT" dirty="0" smtClean="0"/>
              <a:t> Gianfranco</a:t>
            </a:r>
            <a:endParaRPr lang="it-IT" dirty="0"/>
          </a:p>
          <a:p>
            <a:r>
              <a:rPr lang="it-IT" dirty="0"/>
              <a:t>Gatto </a:t>
            </a:r>
            <a:r>
              <a:rPr lang="it-IT" dirty="0" smtClean="0"/>
              <a:t>Salvatore            Tina Domenico</a:t>
            </a:r>
            <a:endParaRPr lang="it-IT" dirty="0"/>
          </a:p>
          <a:p>
            <a:r>
              <a:rPr lang="it-IT" dirty="0" err="1"/>
              <a:t>Giugliano</a:t>
            </a:r>
            <a:r>
              <a:rPr lang="it-IT" dirty="0"/>
              <a:t> </a:t>
            </a:r>
            <a:r>
              <a:rPr lang="it-IT" dirty="0" smtClean="0"/>
              <a:t>Salvatore      </a:t>
            </a:r>
            <a:r>
              <a:rPr lang="it-IT" dirty="0" err="1" smtClean="0"/>
              <a:t>Mancusi</a:t>
            </a:r>
            <a:r>
              <a:rPr lang="it-IT" dirty="0" smtClean="0"/>
              <a:t> Danilo</a:t>
            </a:r>
          </a:p>
          <a:p>
            <a:r>
              <a:rPr lang="it-IT" dirty="0" smtClean="0"/>
              <a:t>Bassano Massimiliano  </a:t>
            </a:r>
            <a:r>
              <a:rPr lang="it-IT" dirty="0" err="1" smtClean="0"/>
              <a:t>Mareschi</a:t>
            </a:r>
            <a:r>
              <a:rPr lang="it-IT" dirty="0" smtClean="0"/>
              <a:t> Gioia Pia</a:t>
            </a:r>
            <a:endParaRPr lang="it-IT" dirty="0"/>
          </a:p>
          <a:p>
            <a:pPr marL="0" indent="0">
              <a:buNone/>
            </a:pPr>
            <a:r>
              <a:rPr lang="it-IT" dirty="0" err="1"/>
              <a:t>Jin</a:t>
            </a:r>
            <a:r>
              <a:rPr lang="it-IT" dirty="0"/>
              <a:t> </a:t>
            </a:r>
            <a:r>
              <a:rPr lang="it-IT" dirty="0" err="1"/>
              <a:t>Jun</a:t>
            </a:r>
            <a:r>
              <a:rPr lang="it-IT" dirty="0"/>
              <a:t> </a:t>
            </a:r>
            <a:r>
              <a:rPr lang="it-IT" dirty="0" err="1"/>
              <a:t>Wei</a:t>
            </a:r>
            <a:endParaRPr lang="it-IT" dirty="0"/>
          </a:p>
          <a:p>
            <a:pPr marL="0" indent="0">
              <a:buNone/>
            </a:pPr>
            <a:r>
              <a:rPr lang="it-IT" dirty="0" smtClean="0"/>
              <a:t>De </a:t>
            </a:r>
            <a:r>
              <a:rPr lang="it-IT" dirty="0" err="1" smtClean="0"/>
              <a:t>Blasio</a:t>
            </a:r>
            <a:r>
              <a:rPr lang="it-IT" dirty="0" smtClean="0"/>
              <a:t> Concetta</a:t>
            </a:r>
          </a:p>
          <a:p>
            <a:pPr marL="0" indent="0">
              <a:buNone/>
            </a:pPr>
            <a:r>
              <a:rPr lang="it-IT" dirty="0" err="1" smtClean="0"/>
              <a:t>Elansari</a:t>
            </a:r>
            <a:r>
              <a:rPr lang="it-IT" dirty="0" smtClean="0"/>
              <a:t> </a:t>
            </a:r>
            <a:r>
              <a:rPr lang="it-IT" smtClean="0"/>
              <a:t>Zakarie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547803537"/>
      </p:ext>
    </p:extLst>
  </p:cSld>
  <p:clrMapOvr>
    <a:masterClrMapping/>
  </p:clrMapOvr>
  <p:transition advClick="0" advTm="7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olo 10">
            <a:extLst>
              <a:ext uri="{FF2B5EF4-FFF2-40B4-BE49-F238E27FC236}">
                <a16:creationId xmlns:a16="http://schemas.microsoft.com/office/drawing/2014/main" xmlns="" id="{4A3FA576-D36B-4187-BF9A-71D95DD38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300" b="1" i="1" u="sng">
                <a:ln w="22225">
                  <a:solidFill>
                    <a:schemeClr val="accent2"/>
                  </a:solidFill>
                  <a:prstDash val="solid"/>
                </a:ln>
              </a:rPr>
              <a:t>POTENZIARE</a:t>
            </a:r>
            <a:r>
              <a:rPr lang="en-US" sz="3300" b="1" i="1" u="sng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300" b="1" i="1" u="sng">
                <a:ln w="22225">
                  <a:solidFill>
                    <a:schemeClr val="accent2"/>
                  </a:solidFill>
                  <a:prstDash val="solid"/>
                </a:ln>
              </a:rPr>
              <a:t>L’ITALIANO CON LA LUDODIDATTICA</a:t>
            </a:r>
            <a:endParaRPr lang="en-US" sz="3300" b="1" i="1" u="sng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Segnaposto contenuto 14" descr="Immagine che contiene persona, interni, parete, tavolo&#10;&#10;Descrizione generata con affidabilità molto elevata">
            <a:extLst>
              <a:ext uri="{FF2B5EF4-FFF2-40B4-BE49-F238E27FC236}">
                <a16:creationId xmlns:a16="http://schemas.microsoft.com/office/drawing/2014/main" xmlns="" id="{29E9EA29-1E48-4310-8BBA-C525307A15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2679" b="2321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3" name="Segnaposto testo 12">
            <a:extLst>
              <a:ext uri="{FF2B5EF4-FFF2-40B4-BE49-F238E27FC236}">
                <a16:creationId xmlns:a16="http://schemas.microsoft.com/office/drawing/2014/main" xmlns="" id="{8E798EDF-4EF5-4664-8E12-0160BAD220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5516" y="3417573"/>
            <a:ext cx="4593021" cy="261983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dirty="0" err="1">
                <a:solidFill>
                  <a:srgbClr val="FF0000"/>
                </a:solidFill>
              </a:rPr>
              <a:t>Imparare</a:t>
            </a:r>
            <a:r>
              <a:rPr lang="en-US" sz="5400" dirty="0">
                <a:solidFill>
                  <a:srgbClr val="FF0000"/>
                </a:solidFill>
              </a:rPr>
              <a:t> </a:t>
            </a:r>
            <a:r>
              <a:rPr lang="en-US" sz="5400" dirty="0" err="1">
                <a:solidFill>
                  <a:srgbClr val="FF0000"/>
                </a:solidFill>
              </a:rPr>
              <a:t>divertendosi</a:t>
            </a:r>
            <a:endParaRPr lang="en-US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0284051"/>
      </p:ext>
    </p:extLst>
  </p:cSld>
  <p:clrMapOvr>
    <a:masterClrMapping/>
  </p:clrMapOvr>
  <p:transition spd="slow" advTm="7000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xmlns="" id="{C8CB5DC5-9D32-4885-B564-7E27E2858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SIAMO PARTITI DA QUI </a:t>
            </a:r>
          </a:p>
        </p:txBody>
      </p:sp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xmlns="" id="{AA9635AA-C901-42DD-A8CF-75F74C8E72C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xmlns="" val="273829788"/>
      </p:ext>
    </p:extLst>
  </p:cSld>
  <p:clrMapOvr>
    <a:masterClrMapping/>
  </p:clrMapOvr>
  <p:transition spd="slow" advClick="0" advTm="7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xmlns="" id="{DF5DD9C4-05C5-4B64-873F-3337A5B20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654783"/>
          </a:xfrm>
        </p:spPr>
        <p:txBody>
          <a:bodyPr>
            <a:normAutofit fontScale="90000"/>
          </a:bodyPr>
          <a:lstStyle/>
          <a:p>
            <a:r>
              <a:rPr lang="it-IT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ANAGRAMMA</a:t>
            </a:r>
            <a:endParaRPr lang="it-IT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Segnaposto testo 5">
            <a:extLst>
              <a:ext uri="{FF2B5EF4-FFF2-40B4-BE49-F238E27FC236}">
                <a16:creationId xmlns:a16="http://schemas.microsoft.com/office/drawing/2014/main" xmlns="" id="{338B7B16-4496-40F8-BEA0-8867255A5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019908"/>
            <a:ext cx="5157787" cy="1485167"/>
          </a:xfrm>
        </p:spPr>
        <p:txBody>
          <a:bodyPr>
            <a:noAutofit/>
          </a:bodyPr>
          <a:lstStyle/>
          <a:p>
            <a:pPr algn="just"/>
            <a:r>
              <a:rPr lang="it-IT" sz="11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Un anagramma (dal </a:t>
            </a:r>
            <a:r>
              <a:rPr lang="it-IT" sz="11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2" tooltip="Lingua greca antica"/>
              </a:rPr>
              <a:t>greco</a:t>
            </a:r>
            <a:r>
              <a:rPr lang="it-IT" sz="11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ἀνά- aná-, prefisso che significa "sopra", e γράμμα grámma, "lettera") è il risultato della </a:t>
            </a:r>
            <a:r>
              <a:rPr lang="it-IT" sz="11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3" tooltip="Permutazione"/>
              </a:rPr>
              <a:t>permutazione</a:t>
            </a:r>
            <a:r>
              <a:rPr lang="it-IT" sz="11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delle </a:t>
            </a:r>
            <a:r>
              <a:rPr lang="it-IT" sz="11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4" tooltip="Grafema"/>
              </a:rPr>
              <a:t>lettere</a:t>
            </a:r>
            <a:r>
              <a:rPr lang="it-IT" sz="11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di una o più </a:t>
            </a:r>
            <a:r>
              <a:rPr lang="it-IT" sz="11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5" tooltip="Parola"/>
              </a:rPr>
              <a:t>parole</a:t>
            </a:r>
            <a:r>
              <a:rPr lang="it-IT" sz="11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compiuta in modo tale da creare altre parole o eventualmente </a:t>
            </a:r>
            <a:r>
              <a:rPr lang="it-IT" sz="11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6" tooltip="Frase"/>
              </a:rPr>
              <a:t>frasi</a:t>
            </a:r>
            <a:r>
              <a:rPr lang="it-IT" sz="11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di senso compiuto. Il significato delle parole risultanti non di rado risulta affine al contesto originario, o ad esso completamente opposto, producendo così sorpresa: o con effetti </a:t>
            </a:r>
            <a:r>
              <a:rPr lang="it-IT" sz="11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7" tooltip="Umorismo"/>
              </a:rPr>
              <a:t>umoristici</a:t>
            </a:r>
            <a:r>
              <a:rPr lang="it-IT" sz="11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o, comunque, con interessanti associazioni (es.: attore = teatro, bibliotecario = beato coi libri, donna = danno). Si deve ad Enrico Parodi ("Snoopy") la scoperta di una virtuosa e concettualmente ineccepibile "definizione autoreferenziale" del gioco dell'anagramma servendosi obbligatoriamente di una frase anagrammata</a:t>
            </a:r>
            <a:endParaRPr lang="it-IT" sz="11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Segnaposto immagine 7">
            <a:extLst>
              <a:ext uri="{FF2B5EF4-FFF2-40B4-BE49-F238E27FC236}">
                <a16:creationId xmlns:a16="http://schemas.microsoft.com/office/drawing/2014/main" xmlns="" id="{75A37A81-5DE0-4CE1-95E8-B59F00E520A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4712" y="2752725"/>
            <a:ext cx="4267200" cy="3200400"/>
          </a:xfrm>
        </p:spPr>
      </p:pic>
      <p:sp>
        <p:nvSpPr>
          <p:cNvPr id="9" name="Segnaposto testo 8">
            <a:extLst>
              <a:ext uri="{FF2B5EF4-FFF2-40B4-BE49-F238E27FC236}">
                <a16:creationId xmlns:a16="http://schemas.microsoft.com/office/drawing/2014/main" xmlns="" id="{7A30210A-1F31-46C9-AC9A-85E1AD6A84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195754"/>
            <a:ext cx="5183188" cy="1309321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it-IT" sz="5400" dirty="0"/>
              <a:t>Esempio di anagramma  </a:t>
            </a:r>
            <a:endParaRPr lang="it-IT" sz="5400" dirty="0" smtClean="0"/>
          </a:p>
          <a:p>
            <a:pPr algn="just"/>
            <a:r>
              <a:rPr lang="it-IT" sz="5400" dirty="0" smtClean="0"/>
              <a:t>Oasi </a:t>
            </a:r>
            <a:r>
              <a:rPr lang="it-IT" sz="5400" dirty="0"/>
              <a:t>= saio</a:t>
            </a:r>
          </a:p>
        </p:txBody>
      </p:sp>
      <p:pic>
        <p:nvPicPr>
          <p:cNvPr id="12" name="Segnaposto contenuto 11">
            <a:extLst>
              <a:ext uri="{FF2B5EF4-FFF2-40B4-BE49-F238E27FC236}">
                <a16:creationId xmlns:a16="http://schemas.microsoft.com/office/drawing/2014/main" xmlns="" id="{ED5EB075-C2E7-44E1-885E-9AAC60C6652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05537" y="2751138"/>
            <a:ext cx="4267200" cy="3200400"/>
          </a:xfrm>
        </p:spPr>
      </p:pic>
    </p:spTree>
    <p:extLst>
      <p:ext uri="{BB962C8B-B14F-4D97-AF65-F5344CB8AC3E}">
        <p14:creationId xmlns:p14="http://schemas.microsoft.com/office/powerpoint/2010/main" xmlns="" val="121813410"/>
      </p:ext>
    </p:extLst>
  </p:cSld>
  <p:clrMapOvr>
    <a:masterClrMapping/>
  </p:clrMapOvr>
  <p:transition spd="slow" advTm="7000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xmlns="" id="{DE33B832-86CB-42E8-8621-077AE67BF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800"/>
              <a:t>impegnati in  acrostici, metagrammi, lipogrammi, scarti linguistici </a:t>
            </a:r>
          </a:p>
        </p:txBody>
      </p:sp>
      <p:pic>
        <p:nvPicPr>
          <p:cNvPr id="13" name="Segnaposto contenuto 12" descr="Immagine che contiene persona, interni, soffitto, parete&#10;&#10;Descrizione generata con affidabilità molto elevata">
            <a:extLst>
              <a:ext uri="{FF2B5EF4-FFF2-40B4-BE49-F238E27FC236}">
                <a16:creationId xmlns:a16="http://schemas.microsoft.com/office/drawing/2014/main" xmlns="" id="{0D2F2100-CEB9-4328-B48D-663543CA13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256" b="4744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9" name="Segnaposto testo 8">
            <a:extLst>
              <a:ext uri="{FF2B5EF4-FFF2-40B4-BE49-F238E27FC236}">
                <a16:creationId xmlns:a16="http://schemas.microsoft.com/office/drawing/2014/main" xmlns="" id="{255791BF-6B8B-48F9-A71B-934A413205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5516" y="3417573"/>
            <a:ext cx="4593021" cy="2619839"/>
          </a:xfrm>
        </p:spPr>
        <p:txBody>
          <a:bodyPr vert="horz" lIns="91440" tIns="45720" rIns="91440" bIns="45720" rtlCol="0" anchor="ctr">
            <a:no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Acrostico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Componimento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poetico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nel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quale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le prime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lettere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ogni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verso,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lette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per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ordine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danno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un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nome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altre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parole determinate.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Metagramma</a:t>
            </a:r>
            <a:r>
              <a:rPr 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gioco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enigmistico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in cui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vengono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presentate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due o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tre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parole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che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differiscono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fra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loro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per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una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sola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lettera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per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una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sillaba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 per un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gruppo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lettere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per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centro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contro</a:t>
            </a:r>
            <a:endParaRPr lang="en-US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Lipogramma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dal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greco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lèipo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lascio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 e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gramma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lettera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 è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costituito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un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testo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in cui non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può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essere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usata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una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determinata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lettera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In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pratica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prende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un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testo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normale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 lo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riscrive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sostituendo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ogni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parola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che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contiene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la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lettera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proibita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con un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sinonimo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che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non la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contiene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Scarto</a:t>
            </a:r>
            <a:r>
              <a:rPr 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linguistico</a:t>
            </a:r>
            <a:r>
              <a:rPr 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tamento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sz="1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significato</a:t>
            </a:r>
            <a:endParaRPr lang="en-US" sz="1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7809322"/>
      </p:ext>
    </p:extLst>
  </p:cSld>
  <p:clrMapOvr>
    <a:masterClrMapping/>
  </p:clrMapOvr>
  <p:transition spd="slow" advTm="7000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4EC09955-A227-474C-8129-97902100F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803325"/>
            <a:ext cx="5314536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dirty="0" err="1"/>
              <a:t>Laboratorio</a:t>
            </a:r>
            <a:r>
              <a:rPr lang="en-US" sz="4400" dirty="0"/>
              <a:t> </a:t>
            </a:r>
            <a:r>
              <a:rPr lang="en-US" sz="4400" dirty="0" err="1"/>
              <a:t>linguistico</a:t>
            </a:r>
            <a:endParaRPr lang="en-US" sz="4400" dirty="0"/>
          </a:p>
        </p:txBody>
      </p:sp>
      <p:pic>
        <p:nvPicPr>
          <p:cNvPr id="6" name="Segnaposto contenuto 5" descr="Immagine che contiene persona, interni, parete, tavolo&#10;&#10;Descrizione generata con affidabilità molto elevata">
            <a:extLst>
              <a:ext uri="{FF2B5EF4-FFF2-40B4-BE49-F238E27FC236}">
                <a16:creationId xmlns:a16="http://schemas.microsoft.com/office/drawing/2014/main" xmlns="" id="{DEBE573C-FA98-45AB-8DAE-D2FB8140FB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642" r="1185" b="1"/>
          <a:stretch/>
        </p:blipFill>
        <p:spPr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</p:spPr>
      </p:pic>
      <p:sp>
        <p:nvSpPr>
          <p:cNvPr id="4" name="Segnaposto testo 3">
            <a:extLst>
              <a:ext uri="{FF2B5EF4-FFF2-40B4-BE49-F238E27FC236}">
                <a16:creationId xmlns:a16="http://schemas.microsoft.com/office/drawing/2014/main" xmlns="" id="{1CACF574-C51D-4511-961D-2201B43D4B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0" y="2279018"/>
            <a:ext cx="5314543" cy="3375920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0000"/>
                </a:solidFill>
              </a:rPr>
              <a:t>Le </a:t>
            </a:r>
            <a:r>
              <a:rPr lang="en-US" sz="1800" dirty="0" err="1">
                <a:solidFill>
                  <a:srgbClr val="FF0000"/>
                </a:solidFill>
              </a:rPr>
              <a:t>attività</a:t>
            </a:r>
            <a:r>
              <a:rPr lang="en-US" sz="1800" dirty="0">
                <a:solidFill>
                  <a:srgbClr val="FF0000"/>
                </a:solidFill>
              </a:rPr>
              <a:t>  </a:t>
            </a:r>
            <a:r>
              <a:rPr lang="en-US" sz="1800" dirty="0" err="1">
                <a:solidFill>
                  <a:srgbClr val="FF0000"/>
                </a:solidFill>
              </a:rPr>
              <a:t>svolte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durante</a:t>
            </a:r>
            <a:r>
              <a:rPr lang="en-US" sz="1800" dirty="0">
                <a:solidFill>
                  <a:srgbClr val="FF0000"/>
                </a:solidFill>
              </a:rPr>
              <a:t> le 30 ore del modulo PON , </a:t>
            </a:r>
            <a:r>
              <a:rPr lang="en-US" sz="1800" dirty="0" err="1" smtClean="0">
                <a:solidFill>
                  <a:srgbClr val="FF0000"/>
                </a:solidFill>
              </a:rPr>
              <a:t>hanno</a:t>
            </a:r>
            <a:r>
              <a:rPr lang="en-US" sz="1800" dirty="0" smtClean="0">
                <a:solidFill>
                  <a:srgbClr val="FF0000"/>
                </a:solidFill>
              </a:rPr>
              <a:t>  </a:t>
            </a:r>
            <a:r>
              <a:rPr lang="en-US" sz="1800" dirty="0" err="1">
                <a:solidFill>
                  <a:srgbClr val="FF0000"/>
                </a:solidFill>
              </a:rPr>
              <a:t>avuto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l’obiettivo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di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potenziare</a:t>
            </a:r>
            <a:r>
              <a:rPr lang="en-US" sz="1800" dirty="0">
                <a:solidFill>
                  <a:srgbClr val="FF0000"/>
                </a:solidFill>
              </a:rPr>
              <a:t> la lingua in </a:t>
            </a:r>
            <a:r>
              <a:rPr lang="en-US" sz="1800" dirty="0" err="1">
                <a:solidFill>
                  <a:srgbClr val="FF0000"/>
                </a:solidFill>
              </a:rPr>
              <a:t>modo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divertente</a:t>
            </a:r>
            <a:r>
              <a:rPr lang="en-US" sz="1800" dirty="0">
                <a:solidFill>
                  <a:srgbClr val="FF0000"/>
                </a:solidFill>
              </a:rPr>
              <a:t>. </a:t>
            </a:r>
            <a:r>
              <a:rPr lang="en-US" sz="1800" dirty="0" err="1">
                <a:solidFill>
                  <a:srgbClr val="FF0000"/>
                </a:solidFill>
              </a:rPr>
              <a:t>Attraverso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i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giochi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linguistici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i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ragazzi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hanno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avuto</a:t>
            </a:r>
            <a:r>
              <a:rPr lang="en-US" sz="1800" dirty="0">
                <a:solidFill>
                  <a:srgbClr val="FF0000"/>
                </a:solidFill>
              </a:rPr>
              <a:t> la </a:t>
            </a:r>
            <a:r>
              <a:rPr lang="en-US" sz="1800" dirty="0" err="1">
                <a:solidFill>
                  <a:srgbClr val="FF0000"/>
                </a:solidFill>
              </a:rPr>
              <a:t>possibilità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di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incrementare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il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loro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bagaglio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lessicale</a:t>
            </a:r>
            <a:r>
              <a:rPr lang="en-US" sz="1800" dirty="0">
                <a:solidFill>
                  <a:srgbClr val="FF0000"/>
                </a:solidFill>
              </a:rPr>
              <a:t> e le </a:t>
            </a:r>
            <a:r>
              <a:rPr lang="en-US" sz="1800" dirty="0" err="1">
                <a:solidFill>
                  <a:srgbClr val="FF0000"/>
                </a:solidFill>
              </a:rPr>
              <a:t>loro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conoscenze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r>
              <a:rPr lang="en-US" sz="1800" dirty="0" err="1">
                <a:solidFill>
                  <a:srgbClr val="FF0000"/>
                </a:solidFill>
              </a:rPr>
              <a:t>morfosintattiche</a:t>
            </a:r>
            <a:r>
              <a:rPr lang="en-US" sz="1800" dirty="0">
                <a:solidFill>
                  <a:srgbClr val="FF0000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20511351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7000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xmlns="" id="{5F4FFE22-FF5B-4244-88A2-9EAE2BDBAEC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5" name="Titolo 4">
            <a:extLst>
              <a:ext uri="{FF2B5EF4-FFF2-40B4-BE49-F238E27FC236}">
                <a16:creationId xmlns:a16="http://schemas.microsoft.com/office/drawing/2014/main" xmlns="" id="{C4E5258A-8102-4D28-9409-AD8263743A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 UN LAGO SVIZZERO</a:t>
            </a:r>
            <a:endParaRPr lang="it-IT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xmlns="" id="{FA4492C4-B3D7-403C-BDA4-21B6394C01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Mia volpe, un giorno fui anch’io il “poeta</a:t>
            </a:r>
            <a:r>
              <a:rPr lang="it-IT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dirty="0">
                <a:solidFill>
                  <a:schemeClr val="accent4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assassinato”: là nel noccioleto</a:t>
            </a:r>
            <a:b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raso, dove fa grotta, da un falò;</a:t>
            </a:r>
            <a:b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 quella tana un tondo di zecchino</a:t>
            </a:r>
            <a:b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accendeva il tuo viso, poi calava</a:t>
            </a:r>
            <a:b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lento per la sua via fino a toccare</a:t>
            </a:r>
            <a:b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 nimbo, ove stemprarsi; ed io ansioso</a:t>
            </a:r>
            <a:b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invocavo la fine su quel fondo</a:t>
            </a:r>
            <a:b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segno della tua vita aperta, amara,</a:t>
            </a:r>
            <a:b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atrocemente fragile e pur forte.</a:t>
            </a:r>
            <a:b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Sei tu che brilli al buio? Entro quel solco</a:t>
            </a:r>
            <a:b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pulsante, in una pista arroventata,</a:t>
            </a:r>
            <a:b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àlacre sulla traccia del tuo lieve</a:t>
            </a:r>
            <a:b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zampetto di predace (un’orma quasi</a:t>
            </a:r>
            <a:b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invisibile, a stella) io, straniero,</a:t>
            </a:r>
            <a:b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ancora piombo; e a volo alzata un’anitra</a:t>
            </a:r>
            <a:b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nera, dal </a:t>
            </a:r>
            <a:r>
              <a:rPr lang="it-IT" b="1" dirty="0" err="1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fondolago</a:t>
            </a: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fino al nuovo</a:t>
            </a:r>
            <a:b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incendio mi fa strada, per bruciarsi.</a:t>
            </a:r>
            <a:b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b="1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(La Bufera--Madrigali privati</a:t>
            </a:r>
            <a:r>
              <a:rPr lang="it-IT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it-I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it-I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327489003"/>
      </p:ext>
    </p:extLst>
  </p:cSld>
  <p:clrMapOvr>
    <a:masterClrMapping/>
  </p:clrMapOvr>
  <p:transition spd="slow" advClick="0" advTm="7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>
            <a:extLst>
              <a:ext uri="{FF2B5EF4-FFF2-40B4-BE49-F238E27FC236}">
                <a16:creationId xmlns:a16="http://schemas.microsoft.com/office/drawing/2014/main" xmlns="" id="{2A1E9D09-EA92-4A18-BAFC-F494E0F150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1345223"/>
          </a:xfrm>
        </p:spPr>
        <p:txBody>
          <a:bodyPr>
            <a:normAutofit/>
          </a:bodyPr>
          <a:lstStyle/>
          <a:p>
            <a:pPr algn="ctr"/>
            <a:r>
              <a:rPr lang="it-IT" sz="3600" b="1" dirty="0">
                <a:solidFill>
                  <a:srgbClr val="FF0000"/>
                </a:solidFill>
              </a:rPr>
              <a:t>ALCUNI ESERCIZI</a:t>
            </a:r>
          </a:p>
        </p:txBody>
      </p:sp>
      <p:sp>
        <p:nvSpPr>
          <p:cNvPr id="5" name="Sottotitolo 4">
            <a:extLst>
              <a:ext uri="{FF2B5EF4-FFF2-40B4-BE49-F238E27FC236}">
                <a16:creationId xmlns:a16="http://schemas.microsoft.com/office/drawing/2014/main" xmlns="" id="{8F60EAD4-0809-4872-8D66-741077B8B8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345224"/>
            <a:ext cx="9144000" cy="4774222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20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it-IT" sz="1600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200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it-IT" sz="16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Costruisci triangoli partendo dalle seguenti parole:</a:t>
            </a:r>
          </a:p>
          <a:p>
            <a:pPr marL="742950" lvl="1" indent="-285750">
              <a:lnSpc>
                <a:spcPct val="200000"/>
              </a:lnSpc>
              <a:spcBef>
                <a:spcPts val="1200"/>
              </a:spcBef>
              <a:spcAft>
                <a:spcPts val="800"/>
              </a:spcAft>
              <a:buFont typeface="Courier New" panose="02070309020205020404" pitchFamily="49" charset="0"/>
              <a:buChar char="-"/>
            </a:pPr>
            <a:r>
              <a:rPr lang="it-IT" sz="16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AMARE; DAMA; ESODO; GUSCIO; MUSO; OTRE; OZIO; PROSA; SCALA.</a:t>
            </a:r>
          </a:p>
          <a:p>
            <a:pPr marL="342900" lvl="0" indent="-342900">
              <a:lnSpc>
                <a:spcPct val="200000"/>
              </a:lnSpc>
              <a:spcBef>
                <a:spcPts val="12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it-IT" sz="16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 le seguenti parole puoi costruire trapezi:</a:t>
            </a:r>
          </a:p>
          <a:p>
            <a:pPr marL="742950" lvl="1" indent="-285750">
              <a:lnSpc>
                <a:spcPct val="200000"/>
              </a:lnSpc>
              <a:spcAft>
                <a:spcPts val="800"/>
              </a:spcAft>
              <a:buFont typeface="Courier New" panose="02070309020205020404" pitchFamily="49" charset="0"/>
              <a:buChar char="-"/>
            </a:pPr>
            <a:r>
              <a:rPr lang="it-IT" sz="160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ADORATA; ELETTO; ESTESO; FRAZIONE; GROSSO; OPERA; SBRIGARE; SCARPA; SPAGO; SPALLA; SPASSO; TROTTO</a:t>
            </a:r>
            <a:r>
              <a:rPr lang="it-IT" sz="1600" dirty="0">
                <a:solidFill>
                  <a:srgbClr val="00206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870528717"/>
      </p:ext>
    </p:extLst>
  </p:cSld>
  <p:clrMapOvr>
    <a:masterClrMapping/>
  </p:clrMapOvr>
  <p:transition spd="slow" advClick="0" advTm="7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59AED141-E82A-4A95-874F-1D0C853F70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1084710"/>
          </a:xfrm>
        </p:spPr>
        <p:txBody>
          <a:bodyPr/>
          <a:lstStyle/>
          <a:p>
            <a:pPr algn="ctr"/>
            <a:r>
              <a:rPr lang="it-IT" sz="4000" dirty="0"/>
              <a:t>TRIANGOLI E TRAPEZI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xmlns="" id="{35EC0113-144A-4AD3-8064-F5166ABD08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7512" y="2031023"/>
            <a:ext cx="9228201" cy="3821773"/>
          </a:xfrm>
        </p:spPr>
        <p:txBody>
          <a:bodyPr>
            <a:normAutofit lnSpcReduction="10000"/>
          </a:bodyPr>
          <a:lstStyle/>
          <a:p>
            <a:r>
              <a:rPr lang="it-I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Alcune parole possono subire successivi scarti di lettera iniziale. Se la riduzione è totale, le parole via via scartate, scritte in colonne, assumono la forma di un triangolo. Così</a:t>
            </a:r>
          </a:p>
          <a:p>
            <a:pPr algn="r"/>
            <a:r>
              <a:rPr lang="it-I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AMORE</a:t>
            </a:r>
          </a:p>
          <a:p>
            <a:pPr algn="r"/>
            <a:r>
              <a:rPr lang="it-I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</a:p>
          <a:p>
            <a:pPr algn="r"/>
            <a:r>
              <a:rPr lang="it-I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ORE</a:t>
            </a:r>
          </a:p>
          <a:p>
            <a:pPr algn="r"/>
            <a:r>
              <a:rPr lang="it-IT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482934987"/>
      </p:ext>
    </p:extLst>
  </p:cSld>
  <p:clrMapOvr>
    <a:masterClrMapping/>
  </p:clrMapOvr>
  <p:transition spd="slow" advClick="0" advTm="7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ropolitano">
  <a:themeElements>
    <a:clrScheme name="Metropolitano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TM03457491[[fn=Metropolitano]]</Template>
  <TotalTime>158</TotalTime>
  <Words>299</Words>
  <Application>Microsoft Office PowerPoint</Application>
  <PresentationFormat>Personalizzato</PresentationFormat>
  <Paragraphs>47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Metropolitano</vt:lpstr>
      <vt:lpstr>MODULO PON  </vt:lpstr>
      <vt:lpstr>POTENZIARE L’ITALIANO CON LA LUDODIDATTICA</vt:lpstr>
      <vt:lpstr>SIAMO PARTITI DA QUI </vt:lpstr>
      <vt:lpstr>                                                ANAGRAMMA</vt:lpstr>
      <vt:lpstr>impegnati in  acrostici, metagrammi, lipogrammi, scarti linguistici </vt:lpstr>
      <vt:lpstr>Laboratorio linguistico</vt:lpstr>
      <vt:lpstr>DA UN LAGO SVIZZERO</vt:lpstr>
      <vt:lpstr>ALCUNI ESERCIZI</vt:lpstr>
      <vt:lpstr>TRIANGOLI E TRAPEZI</vt:lpstr>
      <vt:lpstr>Diapositiva 10</vt:lpstr>
      <vt:lpstr>ALUNNI PARTECIPANTI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MODULO PON</dc:title>
  <dc:creator>utente</dc:creator>
  <cp:lastModifiedBy>Patrizia</cp:lastModifiedBy>
  <cp:revision>41</cp:revision>
  <dcterms:created xsi:type="dcterms:W3CDTF">2018-06-05T14:51:52Z</dcterms:created>
  <dcterms:modified xsi:type="dcterms:W3CDTF">2018-06-22T14:36:01Z</dcterms:modified>
</cp:coreProperties>
</file>